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9"/>
  </p:notesMasterIdLst>
  <p:sldIdLst>
    <p:sldId id="295" r:id="rId2"/>
    <p:sldId id="278" r:id="rId3"/>
    <p:sldId id="280" r:id="rId4"/>
    <p:sldId id="296" r:id="rId5"/>
    <p:sldId id="302" r:id="rId6"/>
    <p:sldId id="304" r:id="rId7"/>
    <p:sldId id="297" r:id="rId8"/>
    <p:sldId id="303" r:id="rId9"/>
    <p:sldId id="300" r:id="rId10"/>
    <p:sldId id="301" r:id="rId11"/>
    <p:sldId id="285" r:id="rId12"/>
    <p:sldId id="289" r:id="rId13"/>
    <p:sldId id="298" r:id="rId14"/>
    <p:sldId id="299" r:id="rId15"/>
    <p:sldId id="291" r:id="rId16"/>
    <p:sldId id="293" r:id="rId17"/>
    <p:sldId id="270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FF66"/>
    <a:srgbClr val="EE6C78"/>
    <a:srgbClr val="EB5765"/>
    <a:srgbClr val="FDF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F390C86-2BB7-4250-96EC-CB8FB1D712F3}" type="datetimeFigureOut">
              <a:rPr lang="ar-SA" smtClean="0"/>
              <a:t>23/01/1437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0C3DEE-2268-43F6-B8E3-AC046BF164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331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C3DEE-2268-43F6-B8E3-AC046BF164C2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2522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877D5-F907-4664-BC2F-89AB47244EC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117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783-2656-4247-9171-6C84C930907F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195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F374-2527-4A4F-9A24-7B97C32EC07D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263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578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2F81-BC13-41E9-945A-4A1AD46F6ADA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919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6462E-8068-422D-9721-C66E398B919E}" type="datetime1">
              <a:rPr lang="en-GB" smtClean="0"/>
              <a:t>05/11/2015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158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A568D-0FE0-40C8-BAE5-83D49167C765}" type="datetime1">
              <a:rPr lang="en-GB" smtClean="0"/>
              <a:t>05/11/2015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218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01751-0228-4B10-A741-86611F318FD5}" type="datetime1">
              <a:rPr lang="en-GB" smtClean="0"/>
              <a:t>05/11/2015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065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E960-5723-4750-9C98-F13C9C54E289}" type="datetime1">
              <a:rPr lang="en-GB" smtClean="0"/>
              <a:t>05/11/2015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916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EC92-2BA8-474F-BDB6-38491C5B4ED7}" type="datetime1">
              <a:rPr lang="en-GB" smtClean="0"/>
              <a:t>05/11/2015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340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03AB-7EA0-4AA4-85DE-6A4F2B1541C6}" type="datetime1">
              <a:rPr lang="en-GB" smtClean="0"/>
              <a:t>05/11/2015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347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8DC62-EE1A-459C-AAB9-A8EA1B9C95AD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Fibrocystic Breast Disease - Prof.S.N.Panda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F0142-E6BA-4353-AF11-393AA06106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7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445624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Fibrocystic Breast Disease (FBD)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77073"/>
            <a:ext cx="8229600" cy="792088"/>
          </a:xfrm>
        </p:spPr>
        <p:txBody>
          <a:bodyPr/>
          <a:lstStyle/>
          <a:p>
            <a:pPr marL="0" indent="0" algn="ctr">
              <a:buNone/>
            </a:pPr>
            <a:endParaRPr lang="ar-SA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shawky\Desktop\mcst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6289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5FEA-7155-4743-A69E-9F091A3084D1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1952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://www.webpathology.com/slides/slides/Breast_FCC_ApocrineMetapla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" y="428604"/>
            <a:ext cx="8194873" cy="6182440"/>
          </a:xfrm>
          <a:prstGeom prst="rect">
            <a:avLst/>
          </a:prstGeom>
          <a:noFill/>
        </p:spPr>
      </p:pic>
      <p:pic>
        <p:nvPicPr>
          <p:cNvPr id="1026" name="Picture 2" descr="http://www.webpathology.com/img/do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0"/>
          </a:xfrm>
          <a:prstGeom prst="rect">
            <a:avLst/>
          </a:prstGeom>
          <a:noFill/>
        </p:spPr>
      </p:pic>
      <p:pic>
        <p:nvPicPr>
          <p:cNvPr id="1028" name="Picture 4" descr="http://www.webpathology.com/img/do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" cy="95250"/>
          </a:xfrm>
          <a:prstGeom prst="rect">
            <a:avLst/>
          </a:prstGeom>
          <a:noFill/>
        </p:spPr>
      </p:pic>
      <p:pic>
        <p:nvPicPr>
          <p:cNvPr id="1030" name="Picture 6" descr="http://www.webpathology.com/img/front/do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311B-B620-40C0-9FD5-E8D3A7C78215}" type="datetime1">
              <a:rPr lang="en-GB" smtClean="0"/>
              <a:t>05/11/2015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4" name="Right Arrow 3"/>
          <p:cNvSpPr/>
          <p:nvPr/>
        </p:nvSpPr>
        <p:spPr>
          <a:xfrm rot="18534470">
            <a:off x="2682362" y="3084859"/>
            <a:ext cx="1928171" cy="100178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Apocrine metaplasia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27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b="1" i="1" u="sng" dirty="0" smtClean="0">
                <a:solidFill>
                  <a:srgbClr val="C00000"/>
                </a:solidFill>
              </a:rPr>
              <a:t>* Clinical Course: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5DED33-F714-4DC5-84E5-38371DC984C8}" type="datetime1">
              <a:rPr lang="en-GB" smtClean="0"/>
              <a:t>05/11/2015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085FE-F53B-452A-BE4B-D4ACD5282577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9" name="Rectangle 1031"/>
          <p:cNvSpPr>
            <a:spLocks noChangeArrowheads="1"/>
          </p:cNvSpPr>
          <p:nvPr/>
        </p:nvSpPr>
        <p:spPr bwMode="auto">
          <a:xfrm>
            <a:off x="299791" y="1052736"/>
            <a:ext cx="8458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</a:pPr>
            <a:r>
              <a:rPr lang="en-US" sz="2400" dirty="0" smtClean="0">
                <a:latin typeface="+mj-lt"/>
              </a:rPr>
              <a:t>- Fibrocystic breast disease represents </a:t>
            </a:r>
            <a:r>
              <a:rPr lang="en-US" sz="2400" dirty="0">
                <a:latin typeface="+mj-lt"/>
              </a:rPr>
              <a:t>a clinical problem in approximately 30% of patients. </a:t>
            </a:r>
          </a:p>
          <a:p>
            <a:pPr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</a:pPr>
            <a:r>
              <a:rPr lang="en-US" sz="2400" dirty="0" smtClean="0">
                <a:latin typeface="+mj-lt"/>
              </a:rPr>
              <a:t>- Women at risk are:</a:t>
            </a:r>
            <a:endParaRPr lang="en-US" sz="2400" dirty="0">
              <a:latin typeface="+mj-lt"/>
            </a:endParaRPr>
          </a:p>
          <a:p>
            <a:pPr marL="742950" lvl="1" indent="-285750"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+mj-lt"/>
              </a:rPr>
              <a:t>W</a:t>
            </a:r>
            <a:r>
              <a:rPr lang="en-US" sz="2400" dirty="0" smtClean="0">
                <a:latin typeface="+mj-lt"/>
              </a:rPr>
              <a:t>omen </a:t>
            </a:r>
            <a:r>
              <a:rPr lang="en-US" sz="2400" dirty="0">
                <a:latin typeface="+mj-lt"/>
              </a:rPr>
              <a:t>with menstrual abnormalities</a:t>
            </a:r>
          </a:p>
          <a:p>
            <a:pPr marL="742950" lvl="1" indent="-285750"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+mj-lt"/>
              </a:rPr>
              <a:t>N</a:t>
            </a:r>
            <a:r>
              <a:rPr lang="en-US" sz="2400" dirty="0" smtClean="0">
                <a:latin typeface="+mj-lt"/>
              </a:rPr>
              <a:t>ulliparous </a:t>
            </a:r>
            <a:r>
              <a:rPr lang="en-US" sz="2400" dirty="0">
                <a:latin typeface="+mj-lt"/>
              </a:rPr>
              <a:t>women </a:t>
            </a:r>
          </a:p>
          <a:p>
            <a:pPr marL="742950" lvl="1" indent="-285750"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sz="2400" dirty="0">
                <a:latin typeface="+mj-lt"/>
              </a:rPr>
              <a:t>W</a:t>
            </a:r>
            <a:r>
              <a:rPr lang="en-US" sz="2400" dirty="0" smtClean="0">
                <a:latin typeface="+mj-lt"/>
              </a:rPr>
              <a:t>omen </a:t>
            </a:r>
            <a:r>
              <a:rPr lang="en-US" sz="2400" dirty="0">
                <a:latin typeface="+mj-lt"/>
              </a:rPr>
              <a:t>with early menarche and late menopause.</a:t>
            </a:r>
          </a:p>
          <a:p>
            <a:pPr algn="l" rtl="0">
              <a:lnSpc>
                <a:spcPct val="150000"/>
              </a:lnSpc>
              <a:spcBef>
                <a:spcPts val="1125"/>
              </a:spcBef>
              <a:buClr>
                <a:schemeClr val="accent2"/>
              </a:buClr>
              <a:buSzPct val="80000"/>
            </a:pPr>
            <a:r>
              <a:rPr lang="en-US" sz="2400" dirty="0" smtClean="0">
                <a:latin typeface="+mj-lt"/>
              </a:rPr>
              <a:t>- Early </a:t>
            </a:r>
            <a:r>
              <a:rPr lang="en-US" sz="2400" dirty="0">
                <a:latin typeface="+mj-lt"/>
              </a:rPr>
              <a:t>fibrocystic manifestations may occur between the age of 20 and 25 years, but most patients (70% to 75%) are in their mid 30s and 40s. </a:t>
            </a:r>
          </a:p>
        </p:txBody>
      </p:sp>
    </p:spTree>
    <p:extLst>
      <p:ext uri="{BB962C8B-B14F-4D97-AF65-F5344CB8AC3E}">
        <p14:creationId xmlns:p14="http://schemas.microsoft.com/office/powerpoint/2010/main" val="698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424936" cy="8382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3200" b="1" i="1" u="sng" dirty="0" smtClean="0">
                <a:solidFill>
                  <a:srgbClr val="C00000"/>
                </a:solidFill>
              </a:rPr>
              <a:t>* Clinical </a:t>
            </a:r>
            <a:r>
              <a:rPr lang="en-US" sz="3200" b="1" i="1" u="sng" dirty="0" err="1" smtClean="0">
                <a:solidFill>
                  <a:srgbClr val="C00000"/>
                </a:solidFill>
              </a:rPr>
              <a:t>presenation</a:t>
            </a:r>
            <a:r>
              <a:rPr lang="en-US" sz="3200" b="1" i="1" u="sng" dirty="0" smtClean="0">
                <a:solidFill>
                  <a:srgbClr val="C00000"/>
                </a:solidFill>
              </a:rPr>
              <a:t> of Fibrocystic disease of the breast: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72816"/>
            <a:ext cx="8610600" cy="4392488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02000"/>
              </a:lnSpc>
              <a:spcBef>
                <a:spcPts val="13"/>
              </a:spcBef>
              <a:buNone/>
            </a:pPr>
            <a:r>
              <a:rPr lang="en-US" dirty="0" smtClean="0">
                <a:latin typeface="+mj-lt"/>
              </a:rPr>
              <a:t>a. Breast </a:t>
            </a:r>
            <a:r>
              <a:rPr lang="en-US" dirty="0">
                <a:latin typeface="+mj-lt"/>
              </a:rPr>
              <a:t>pain (</a:t>
            </a:r>
            <a:r>
              <a:rPr lang="en-US" dirty="0" err="1">
                <a:latin typeface="+mj-lt"/>
              </a:rPr>
              <a:t>mastodynia</a:t>
            </a:r>
            <a:r>
              <a:rPr lang="en-US" dirty="0">
                <a:latin typeface="+mj-lt"/>
              </a:rPr>
              <a:t>) and/or tenderness is observed in the majority of patients.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en-US" dirty="0" smtClean="0">
                <a:latin typeface="+mj-lt"/>
              </a:rPr>
              <a:t>b. Nipple secretion: </a:t>
            </a:r>
          </a:p>
          <a:p>
            <a:pPr marL="400050" lvl="1" indent="0">
              <a:lnSpc>
                <a:spcPct val="113000"/>
              </a:lnSpc>
              <a:buNone/>
            </a:pPr>
            <a:r>
              <a:rPr lang="en-US" dirty="0" smtClean="0">
                <a:latin typeface="+mj-lt"/>
              </a:rPr>
              <a:t>- In one third of patients, the discharge is spontaneous or secretion can be expelled from the nipple.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en-US" dirty="0" smtClean="0">
                <a:latin typeface="+mj-lt"/>
              </a:rPr>
              <a:t>c. Bloody </a:t>
            </a:r>
            <a:r>
              <a:rPr lang="en-US" dirty="0">
                <a:latin typeface="+mj-lt"/>
              </a:rPr>
              <a:t>Nipple secretion: can occurs in some cases.</a:t>
            </a:r>
          </a:p>
          <a:p>
            <a:pPr marL="0" indent="0" eaLnBrk="1" hangingPunct="1">
              <a:lnSpc>
                <a:spcPct val="102000"/>
              </a:lnSpc>
              <a:spcBef>
                <a:spcPts val="13"/>
              </a:spcBef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444D7-CB80-4BAD-AD26-A57CA3121521}" type="datetime1">
              <a:rPr lang="en-GB" smtClean="0"/>
              <a:t>05/11/2015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27F8C-E356-4A1F-962F-C20F4A0C7530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9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507288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d. Breast lump: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ost often found in the upper outer quadrants of the breast (nearest to the armpit).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 smooth with defined edges, and are usually free-moving in regard to adjacent structures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1340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Diagnosis of fibrocystic disease of the breast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457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618594"/>
            <a:ext cx="4114800" cy="864096"/>
          </a:xfrm>
        </p:spPr>
        <p:txBody>
          <a:bodyPr/>
          <a:lstStyle/>
          <a:p>
            <a:pPr marL="0" indent="0" eaLnBrk="1" hangingPunct="1">
              <a:lnSpc>
                <a:spcPct val="103000"/>
              </a:lnSpc>
              <a:buNone/>
            </a:pPr>
            <a:r>
              <a:rPr lang="en-US" b="1" dirty="0" smtClean="0">
                <a:latin typeface="+mj-lt"/>
              </a:rPr>
              <a:t>1. Mammography: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DEBF6-4272-4122-97BE-16F9C3B4DFEC}" type="datetime1">
              <a:rPr lang="en-GB" smtClean="0"/>
              <a:t>05/11/2015</a:t>
            </a:fld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2D8B2-B593-484F-9820-07EC4C55E06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18439" name="Picture 5" descr="C:\My Documents\My Pictures\FDP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18594"/>
            <a:ext cx="3886200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395536" y="4525823"/>
            <a:ext cx="8352928" cy="146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09538" algn="l">
              <a:lnSpc>
                <a:spcPct val="113000"/>
              </a:lnSpc>
              <a:spcBef>
                <a:spcPct val="20000"/>
              </a:spcBef>
              <a:buClr>
                <a:schemeClr val="tx1"/>
              </a:buClr>
              <a:buSzPct val="90000"/>
            </a:pPr>
            <a:r>
              <a:rPr lang="en-US" sz="2000" dirty="0">
                <a:latin typeface="+mj-lt"/>
              </a:rPr>
              <a:t>Patients with early fibrocystic change show small areas of increased density on the mammographic film</a:t>
            </a:r>
            <a:r>
              <a:rPr lang="en-US" sz="2000" dirty="0" smtClean="0">
                <a:latin typeface="+mj-lt"/>
              </a:rPr>
              <a:t>. These </a:t>
            </a:r>
            <a:r>
              <a:rPr lang="en-US" sz="2000" dirty="0">
                <a:latin typeface="+mj-lt"/>
              </a:rPr>
              <a:t>are irregular and scattered, with varying degrees of density. As disease progresses, dark areas may occur along with the whitish grey areas, and </a:t>
            </a:r>
            <a:r>
              <a:rPr lang="en-US" sz="2000" dirty="0" err="1">
                <a:latin typeface="+mj-lt"/>
              </a:rPr>
              <a:t>microcalcifications</a:t>
            </a:r>
            <a:r>
              <a:rPr lang="en-US" sz="2000" dirty="0">
                <a:latin typeface="+mj-lt"/>
              </a:rPr>
              <a:t> may also become prominent. </a:t>
            </a:r>
          </a:p>
        </p:txBody>
      </p:sp>
    </p:spTree>
    <p:extLst>
      <p:ext uri="{BB962C8B-B14F-4D97-AF65-F5344CB8AC3E}">
        <p14:creationId xmlns:p14="http://schemas.microsoft.com/office/powerpoint/2010/main" val="24247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20688"/>
            <a:ext cx="8382000" cy="48006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b="1" dirty="0" smtClean="0">
                <a:latin typeface="+mj-lt"/>
              </a:rPr>
              <a:t>2. Ultrasonography (USG): </a:t>
            </a:r>
          </a:p>
          <a:p>
            <a:pPr lvl="1" eaLnBrk="1" hangingPunct="1">
              <a:lnSpc>
                <a:spcPct val="150000"/>
              </a:lnSpc>
              <a:spcBef>
                <a:spcPts val="1000"/>
              </a:spcBef>
            </a:pPr>
            <a:r>
              <a:rPr lang="en-US" dirty="0" smtClean="0">
                <a:latin typeface="+mj-lt"/>
              </a:rPr>
              <a:t>Particularly useful in delineating solid from cystic breast masses. </a:t>
            </a:r>
          </a:p>
          <a:p>
            <a:pPr marL="0" indent="0">
              <a:lnSpc>
                <a:spcPct val="150000"/>
              </a:lnSpc>
              <a:spcBef>
                <a:spcPts val="813"/>
              </a:spcBef>
              <a:buNone/>
            </a:pPr>
            <a:r>
              <a:rPr lang="en-US" b="1" dirty="0" smtClean="0"/>
              <a:t>3. </a:t>
            </a:r>
            <a:r>
              <a:rPr lang="en-US" b="1" dirty="0"/>
              <a:t>Needle aspiration </a:t>
            </a:r>
            <a:r>
              <a:rPr lang="en-US" b="1" dirty="0" smtClean="0"/>
              <a:t>and biopsy</a:t>
            </a:r>
            <a:r>
              <a:rPr lang="en-US" b="1" dirty="0"/>
              <a:t>:</a:t>
            </a:r>
          </a:p>
          <a:p>
            <a:pPr lvl="1">
              <a:lnSpc>
                <a:spcPct val="150000"/>
              </a:lnSpc>
              <a:spcBef>
                <a:spcPts val="813"/>
              </a:spcBef>
            </a:pPr>
            <a:r>
              <a:rPr lang="en-US" dirty="0"/>
              <a:t>Indicated in patients with breast </a:t>
            </a:r>
            <a:r>
              <a:rPr lang="en-US" dirty="0" smtClean="0"/>
              <a:t>mass as </a:t>
            </a:r>
            <a:r>
              <a:rPr lang="en-US" dirty="0"/>
              <a:t>defined by clinical examination,  mammography or USG. </a:t>
            </a:r>
          </a:p>
          <a:p>
            <a:pPr marL="457200" lvl="1" indent="0" eaLnBrk="1" hangingPunct="1">
              <a:lnSpc>
                <a:spcPct val="150000"/>
              </a:lnSpc>
              <a:spcBef>
                <a:spcPts val="1000"/>
              </a:spcBef>
              <a:buNone/>
            </a:pPr>
            <a:endParaRPr lang="en-US" dirty="0" smtClean="0">
              <a:latin typeface="+mj-lt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AF5528-1406-46CD-A9B5-E3FAA32EE5F9}" type="datetime1">
              <a:rPr lang="en-GB" smtClean="0"/>
              <a:t>05/11/2015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6095C-2DA7-40D4-AD87-6B239DF90662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3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6863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i="1" u="sng" dirty="0" smtClean="0">
                <a:solidFill>
                  <a:srgbClr val="C00000"/>
                </a:solidFill>
              </a:rPr>
              <a:t>* Prognosis:</a:t>
            </a:r>
          </a:p>
          <a:p>
            <a:r>
              <a:rPr lang="en-US" sz="2800" dirty="0" smtClean="0"/>
              <a:t>almost all cases subsides after menopause. </a:t>
            </a:r>
          </a:p>
          <a:p>
            <a:r>
              <a:rPr lang="en-US" sz="2800" dirty="0" smtClean="0"/>
              <a:t>Malignant transformation occurs in cases of fibrocystic disease with </a:t>
            </a:r>
            <a:r>
              <a:rPr lang="en-US" sz="2800" dirty="0" err="1" smtClean="0"/>
              <a:t>atypia</a:t>
            </a:r>
            <a:r>
              <a:rPr lang="en-US" sz="2800" dirty="0" smtClean="0"/>
              <a:t>.</a:t>
            </a:r>
          </a:p>
          <a:p>
            <a:endParaRPr lang="ar-SA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C3FC-F370-4C62-9DEA-D82DAAD2574B}" type="datetime1">
              <a:rPr lang="en-GB" smtClean="0"/>
              <a:t>05/11/2015</a:t>
            </a:fld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92696"/>
            <a:ext cx="8291264" cy="5555704"/>
          </a:xfrm>
        </p:spPr>
        <p:txBody>
          <a:bodyPr/>
          <a:lstStyle/>
          <a:p>
            <a:pPr eaLnBrk="1" hangingPunct="1"/>
            <a:r>
              <a:rPr lang="en-US" dirty="0" smtClean="0"/>
              <a:t>The most common benign breast disease.</a:t>
            </a:r>
          </a:p>
          <a:p>
            <a:pPr eaLnBrk="1" hangingPunct="1"/>
            <a:r>
              <a:rPr lang="en-US" dirty="0" smtClean="0"/>
              <a:t>Occurs in child bearing period.</a:t>
            </a:r>
          </a:p>
          <a:p>
            <a:pPr eaLnBrk="1" hangingPunct="1"/>
            <a:r>
              <a:rPr lang="en-US" dirty="0" smtClean="0"/>
              <a:t>Synonyms:</a:t>
            </a:r>
          </a:p>
          <a:p>
            <a:pPr lvl="1" eaLnBrk="1" hangingPunct="1">
              <a:buFontTx/>
              <a:buChar char="-"/>
            </a:pPr>
            <a:r>
              <a:rPr lang="en-US" sz="3200" dirty="0" smtClean="0"/>
              <a:t>Fibroadenosis</a:t>
            </a:r>
            <a:endParaRPr lang="en-US" sz="3200" dirty="0"/>
          </a:p>
          <a:p>
            <a:pPr lvl="1" eaLnBrk="1" hangingPunct="1">
              <a:buFontTx/>
              <a:buChar char="-"/>
            </a:pPr>
            <a:r>
              <a:rPr lang="en-US" sz="3200" dirty="0" smtClean="0"/>
              <a:t>Benign cystic </a:t>
            </a:r>
            <a:r>
              <a:rPr lang="en-US" sz="3200" dirty="0" err="1"/>
              <a:t>m</a:t>
            </a:r>
            <a:r>
              <a:rPr lang="en-US" sz="3200" dirty="0" err="1" smtClean="0"/>
              <a:t>astopathy</a:t>
            </a:r>
            <a:r>
              <a:rPr lang="en-US" sz="3200" dirty="0"/>
              <a:t>.</a:t>
            </a:r>
            <a:r>
              <a:rPr lang="en-US" sz="3200" dirty="0" smtClean="0"/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C8F24-BAFB-48B8-88F8-AC593B66CF6F}" type="datetime1">
              <a:rPr lang="en-GB" smtClean="0"/>
              <a:t>05/11/2015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226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1027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0292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estrogen predominance over progesterone is considered causative.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estrogens </a:t>
            </a:r>
            <a:r>
              <a:rPr lang="en-US" dirty="0">
                <a:latin typeface="+mj-lt"/>
              </a:rPr>
              <a:t>stimulate proliferation of connective and epithelial tissues</a:t>
            </a:r>
            <a:r>
              <a:rPr lang="en-US" dirty="0" smtClean="0">
                <a:latin typeface="+mj-lt"/>
              </a:rPr>
              <a:t>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Proliferation of epithelial cells leading to </a:t>
            </a:r>
            <a:r>
              <a:rPr lang="en-US" dirty="0" err="1" smtClean="0">
                <a:latin typeface="+mj-lt"/>
              </a:rPr>
              <a:t>adenosis</a:t>
            </a:r>
            <a:r>
              <a:rPr lang="en-US" dirty="0" smtClean="0">
                <a:latin typeface="+mj-lt"/>
              </a:rPr>
              <a:t> (increased number of </a:t>
            </a:r>
            <a:r>
              <a:rPr lang="en-US" dirty="0" err="1" smtClean="0">
                <a:latin typeface="+mj-lt"/>
              </a:rPr>
              <a:t>acini</a:t>
            </a:r>
            <a:r>
              <a:rPr lang="en-US" dirty="0" smtClean="0">
                <a:latin typeface="+mj-lt"/>
              </a:rPr>
              <a:t>/ each lobule) and </a:t>
            </a:r>
            <a:r>
              <a:rPr lang="en-US" dirty="0" err="1" smtClean="0">
                <a:latin typeface="+mj-lt"/>
              </a:rPr>
              <a:t>epitheliosis</a:t>
            </a:r>
            <a:r>
              <a:rPr lang="en-US" dirty="0" smtClean="0">
                <a:latin typeface="+mj-lt"/>
              </a:rPr>
              <a:t> (increased number of the lining epithelial cells).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Cyst formation as a consequence of obstruction by stromal fibrosis and </a:t>
            </a:r>
            <a:r>
              <a:rPr lang="en-US" dirty="0" smtClean="0">
                <a:latin typeface="+mj-lt"/>
              </a:rPr>
              <a:t>persisting </a:t>
            </a:r>
            <a:r>
              <a:rPr lang="en-US" dirty="0" err="1">
                <a:latin typeface="+mj-lt"/>
              </a:rPr>
              <a:t>ductular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secretion, whereby material is retained, leading to </a:t>
            </a:r>
            <a:r>
              <a:rPr lang="en-US" dirty="0" smtClean="0">
                <a:latin typeface="+mj-lt"/>
              </a:rPr>
              <a:t>dilatation </a:t>
            </a:r>
            <a:r>
              <a:rPr lang="en-US" dirty="0">
                <a:latin typeface="+mj-lt"/>
              </a:rPr>
              <a:t>of terminal </a:t>
            </a:r>
            <a:r>
              <a:rPr lang="en-US" dirty="0" smtClean="0">
                <a:latin typeface="+mj-lt"/>
              </a:rPr>
              <a:t>ducts. </a:t>
            </a:r>
            <a:endParaRPr lang="en-US" dirty="0">
              <a:latin typeface="+mj-lt"/>
            </a:endParaRP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endParaRPr lang="en-US" dirty="0" smtClean="0">
              <a:latin typeface="+mj-lt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71F470-329E-4DCC-BC9A-D2D741E125BB}" type="datetime1">
              <a:rPr lang="en-GB" smtClean="0"/>
              <a:t>05/11/2015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91294-9FCD-458A-ABF1-6730E56E2EEA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1749" name="Rectangle 1029"/>
          <p:cNvSpPr>
            <a:spLocks noChangeArrowheads="1"/>
          </p:cNvSpPr>
          <p:nvPr/>
        </p:nvSpPr>
        <p:spPr bwMode="auto">
          <a:xfrm>
            <a:off x="6858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rtl="0">
              <a:defRPr/>
            </a:pPr>
            <a: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* </a:t>
            </a:r>
            <a:r>
              <a:rPr lang="en-US" sz="4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Etio</a:t>
            </a:r>
            <a:r>
              <a:rPr lang="en-US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-pathogenesis:</a:t>
            </a:r>
            <a:endParaRPr lang="en-US" sz="4400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040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l"/>
            <a:r>
              <a:rPr lang="en-US" b="1" i="1" u="sng" dirty="0" smtClean="0">
                <a:solidFill>
                  <a:srgbClr val="C00000"/>
                </a:solidFill>
              </a:rPr>
              <a:t>*Gross examination: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001419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- Breast </a:t>
            </a:r>
            <a:r>
              <a:rPr lang="en-US" i="1" dirty="0"/>
              <a:t>mass;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Single, or multiple, unilateral or bilateral.</a:t>
            </a:r>
          </a:p>
          <a:p>
            <a:pPr lvl="0"/>
            <a:r>
              <a:rPr lang="en-US" dirty="0"/>
              <a:t>Irregular, non-capsulated, grayish white in color, firm in consistency. </a:t>
            </a:r>
          </a:p>
          <a:p>
            <a:pPr lvl="0"/>
            <a:r>
              <a:rPr lang="en-US" dirty="0" smtClean="0"/>
              <a:t>Cut section: </a:t>
            </a:r>
            <a:r>
              <a:rPr lang="en-US" dirty="0"/>
              <a:t>shows variable sized cysts in a whitish background. The cysts have thin walls and contain serous of hemorrhagic fluids.</a:t>
            </a:r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39F-34B0-48B7-A172-982E2669AFB6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246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379"/>
            <a:ext cx="878497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94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48072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8805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4000" b="1" i="1" u="sng" dirty="0" smtClean="0">
                <a:solidFill>
                  <a:srgbClr val="C00000"/>
                </a:solidFill>
              </a:rPr>
              <a:t>* Microscopic examination: 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Shows </a:t>
            </a:r>
            <a:r>
              <a:rPr lang="en-US" i="1" dirty="0"/>
              <a:t>variable mixture of the following findings: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1</a:t>
            </a:r>
            <a:r>
              <a:rPr lang="en-US" dirty="0"/>
              <a:t>. </a:t>
            </a:r>
            <a:r>
              <a:rPr lang="en-US" b="1" dirty="0" err="1"/>
              <a:t>Adenosis</a:t>
            </a:r>
            <a:r>
              <a:rPr lang="en-US" b="1" dirty="0"/>
              <a:t>:</a:t>
            </a:r>
            <a:r>
              <a:rPr lang="en-US" dirty="0"/>
              <a:t> Increase in the number of the ducts and </a:t>
            </a:r>
            <a:r>
              <a:rPr lang="en-US" dirty="0" err="1"/>
              <a:t>acini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2. </a:t>
            </a:r>
            <a:r>
              <a:rPr lang="en-US" b="1" dirty="0" err="1"/>
              <a:t>Epitheliosis</a:t>
            </a:r>
            <a:r>
              <a:rPr lang="en-US" b="1" dirty="0"/>
              <a:t>:</a:t>
            </a:r>
            <a:r>
              <a:rPr lang="en-US" dirty="0"/>
              <a:t> Hyperplasia of the lining of the ducts and </a:t>
            </a:r>
            <a:r>
              <a:rPr lang="en-US" dirty="0" err="1"/>
              <a:t>ductules</a:t>
            </a:r>
            <a:r>
              <a:rPr lang="en-US" dirty="0"/>
              <a:t>. It may typical (normal looking cells) or atypical (showing </a:t>
            </a:r>
            <a:r>
              <a:rPr lang="en-US" dirty="0" err="1"/>
              <a:t>atypia</a:t>
            </a:r>
            <a:r>
              <a:rPr lang="en-US" dirty="0"/>
              <a:t>, which is precancerous).</a:t>
            </a:r>
          </a:p>
          <a:p>
            <a:pPr marL="0" indent="0">
              <a:buNone/>
            </a:pPr>
            <a:r>
              <a:rPr lang="en-US" b="1" dirty="0"/>
              <a:t>3</a:t>
            </a:r>
            <a:r>
              <a:rPr lang="en-US" b="1" dirty="0" smtClean="0"/>
              <a:t>. </a:t>
            </a:r>
            <a:r>
              <a:rPr lang="en-US" b="1" dirty="0"/>
              <a:t>Fibrosis: </a:t>
            </a:r>
            <a:r>
              <a:rPr lang="en-US" dirty="0"/>
              <a:t>Proliferation of the </a:t>
            </a:r>
            <a:r>
              <a:rPr lang="en-US" dirty="0" err="1"/>
              <a:t>periductal</a:t>
            </a:r>
            <a:r>
              <a:rPr lang="en-US" dirty="0"/>
              <a:t> fibrous tissue which may show lymphocytic infiltration.</a:t>
            </a:r>
          </a:p>
          <a:p>
            <a:pPr marL="0" indent="0">
              <a:buNone/>
            </a:pPr>
            <a:r>
              <a:rPr lang="en-US" b="1" dirty="0"/>
              <a:t>4</a:t>
            </a:r>
            <a:r>
              <a:rPr lang="en-US" b="1" dirty="0" smtClean="0"/>
              <a:t>. </a:t>
            </a:r>
            <a:r>
              <a:rPr lang="en-US" b="1" dirty="0"/>
              <a:t>Cyst formation:</a:t>
            </a:r>
            <a:r>
              <a:rPr lang="en-US" dirty="0"/>
              <a:t> The ducts and </a:t>
            </a:r>
            <a:r>
              <a:rPr lang="en-US" dirty="0" err="1"/>
              <a:t>ductules</a:t>
            </a:r>
            <a:r>
              <a:rPr lang="en-US" dirty="0"/>
              <a:t> undergo cystic dilatation and lined by cubical or flat cells which may change into tall columnar cells with acidophilic cytoplasm and central nuclei </a:t>
            </a:r>
            <a:r>
              <a:rPr lang="en-US" i="1" dirty="0"/>
              <a:t>(apocrine metaplasia).</a:t>
            </a:r>
            <a:endParaRPr lang="en-US" dirty="0"/>
          </a:p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6511B-4658-4981-BF68-F03000915DE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2053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8E1DA-EB2B-4D42-AB08-9D81C0DF04A5}" type="datetime1">
              <a:rPr lang="en-GB" smtClean="0"/>
              <a:t>05/11/2015</a:t>
            </a:fld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23328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17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http://www.webpathology.com/slides/slides/Breast_FCC_Lowpow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319298" cy="6245873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4F4F-23E2-4E61-9C83-1BDBB9A3C627}" type="datetime1">
              <a:rPr lang="en-GB" smtClean="0"/>
              <a:t>05/11/2015</a:t>
            </a:fld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F0142-E6BA-4353-AF11-393AA06106A1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2715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595</Words>
  <Application>Microsoft Office PowerPoint</Application>
  <PresentationFormat>On-screen Show (4:3)</PresentationFormat>
  <Paragraphs>84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Fibrocystic Breast Disease (FBD)</vt:lpstr>
      <vt:lpstr>PowerPoint Presentation</vt:lpstr>
      <vt:lpstr>PowerPoint Presentation</vt:lpstr>
      <vt:lpstr>*Gross examination:</vt:lpstr>
      <vt:lpstr>PowerPoint Presentation</vt:lpstr>
      <vt:lpstr>PowerPoint Presentation</vt:lpstr>
      <vt:lpstr>* Microscopic examination: </vt:lpstr>
      <vt:lpstr>PowerPoint Presentation</vt:lpstr>
      <vt:lpstr>PowerPoint Presentation</vt:lpstr>
      <vt:lpstr>PowerPoint Presentation</vt:lpstr>
      <vt:lpstr>* Clinical Course:</vt:lpstr>
      <vt:lpstr>* Clinical presenation of Fibrocystic disease of the breast:</vt:lpstr>
      <vt:lpstr>PowerPoint Presentation</vt:lpstr>
      <vt:lpstr>Diagnosis of fibrocystic disease of the breast</vt:lpstr>
      <vt:lpstr>PowerPoint Presentation</vt:lpstr>
      <vt:lpstr>PowerPoint Presentation</vt:lpstr>
      <vt:lpstr>PowerPoint Presentation</vt:lpstr>
    </vt:vector>
  </TitlesOfParts>
  <Company>Fajr Altaif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Fibrocystic breast disease</dc:title>
  <dc:creator>Yousef</dc:creator>
  <cp:lastModifiedBy>Jihan Abdelmenam</cp:lastModifiedBy>
  <cp:revision>114</cp:revision>
  <dcterms:created xsi:type="dcterms:W3CDTF">2009-11-07T08:12:14Z</dcterms:created>
  <dcterms:modified xsi:type="dcterms:W3CDTF">2015-11-05T09:17:35Z</dcterms:modified>
</cp:coreProperties>
</file>